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6" r:id="rId3"/>
    <p:sldId id="261" r:id="rId4"/>
    <p:sldId id="257" r:id="rId5"/>
    <p:sldId id="265" r:id="rId6"/>
    <p:sldId id="258" r:id="rId7"/>
    <p:sldId id="267" r:id="rId8"/>
    <p:sldId id="268" r:id="rId9"/>
    <p:sldId id="297" r:id="rId10"/>
    <p:sldId id="270" r:id="rId11"/>
    <p:sldId id="271" r:id="rId12"/>
    <p:sldId id="296" r:id="rId13"/>
    <p:sldId id="295" r:id="rId14"/>
    <p:sldId id="298" r:id="rId15"/>
    <p:sldId id="294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753CF-A118-4906-B29E-4C1191243038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67274-4B59-484B-8CEA-2720C094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16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67274-4B59-484B-8CEA-2720C0943E3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36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4C16-179D-438C-97A9-EC09BE2BD2BB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7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68E0-4A70-4AB8-924C-9A478584A0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1574-34CA-4BC9-A001-8BF6A76A0541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6484-FA9D-4418-AE99-EDFE30C80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69A5-ECDB-4047-BAA0-D98008A95643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EB65-6480-4B73-AA4F-6D93F9FFB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6FFD-3789-479A-851B-C1C7401331A7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65CE0-C10E-4DD3-A584-33EA8DE507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2CA09-F7FD-4F17-A459-CFF8C107C34D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7932-CB7F-4D38-A81B-E0263CB0B3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43ED-73AF-45F1-B5E5-24DE8EBE3B12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45B7-B88F-42DC-8AE6-3CED6D2B88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635A-CC32-45EE-9663-7F6A96DF78D2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44E4-0E39-4CD5-AFD7-C031A3F58A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F111-FCE8-4845-9A95-9237BB91A3D5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5845-DB3A-4745-B3D2-DBE1A5C37F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4BE5-04E3-40D0-98BD-D96CB7B99D35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E53-6FD9-421A-9764-C7AC496CA8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3A67-AA01-4A91-B913-FDC02837D788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95BA-B958-4AFF-94CA-5258063738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ED4E-C1E0-42F5-9AF2-2E71E5DE633B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E024-AB07-4570-9CB7-D0603F33B3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A216-132C-47D0-8B33-6FE3311A3F83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76081-21DC-4E62-AA7B-2FB15FEC97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B4DD-1306-4852-AC70-594D6299A3A1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8687-0AA3-472E-A33B-9DA31E4103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1E4C23-37BA-4151-9C40-847202CF5380}" type="datetimeFigureOut">
              <a:rPr lang="tr-TR"/>
              <a:pPr>
                <a:defRPr/>
              </a:pPr>
              <a:t>20.04.2022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7350D6-7E49-4DE1-B636-83D6703C61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696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  <p:sldLayoutId id="2147483691" r:id="rId12"/>
    <p:sldLayoutId id="214748369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ctrTitle"/>
          </p:nvPr>
        </p:nvSpPr>
        <p:spPr>
          <a:xfrm>
            <a:off x="683568" y="-963488"/>
            <a:ext cx="7772400" cy="6120680"/>
          </a:xfrm>
        </p:spPr>
        <p:txBody>
          <a:bodyPr/>
          <a:lstStyle/>
          <a:p>
            <a:pPr eaLnBrk="1" hangingPunct="1"/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İKİNCİ KADEMEYE</a:t>
            </a:r>
            <a:br>
              <a:rPr lang="tr-TR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(ORTAOKULA) GEÇİŞ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4294967295"/>
          </p:nvPr>
        </p:nvSpPr>
        <p:spPr>
          <a:xfrm>
            <a:off x="1079500" y="5105400"/>
            <a:ext cx="8064500" cy="1752600"/>
          </a:xfrm>
        </p:spPr>
        <p:txBody>
          <a:bodyPr/>
          <a:lstStyle/>
          <a:p>
            <a:pPr marL="36513" indent="0" algn="ctr" eaLnBrk="1" hangingPunct="1">
              <a:buFont typeface="Wingdings 2" pitchFamily="18" charset="2"/>
              <a:buNone/>
            </a:pPr>
            <a:r>
              <a:rPr lang="tr-TR" dirty="0" err="1" smtClean="0"/>
              <a:t>Müfitcan</a:t>
            </a:r>
            <a:r>
              <a:rPr lang="tr-TR" dirty="0" smtClean="0"/>
              <a:t> ÖZKÖYLÜ</a:t>
            </a:r>
          </a:p>
          <a:p>
            <a:pPr marL="36513" indent="0" algn="ctr" eaLnBrk="1" hangingPunct="1">
              <a:buFont typeface="Wingdings 2" pitchFamily="18" charset="2"/>
              <a:buNone/>
            </a:pPr>
            <a:r>
              <a:rPr lang="tr-TR" dirty="0" smtClean="0">
                <a:latin typeface="Times New Roman" pitchFamily="18" charset="0"/>
              </a:rPr>
              <a:t>CUMHURİYET İLKOKULU </a:t>
            </a:r>
          </a:p>
          <a:p>
            <a:pPr marL="36513" indent="0" algn="ctr" eaLnBrk="1" hangingPunct="1">
              <a:buFont typeface="Wingdings 2" pitchFamily="18" charset="2"/>
              <a:buNone/>
            </a:pPr>
            <a:r>
              <a:rPr lang="tr-TR" dirty="0" smtClean="0">
                <a:latin typeface="Times New Roman" pitchFamily="18" charset="0"/>
              </a:rPr>
              <a:t>REHBERLİK SERVİSİ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9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</a:rPr>
              <a:t>Seçmeli Dersler</a:t>
            </a:r>
          </a:p>
        </p:txBody>
      </p:sp>
      <p:graphicFrame>
        <p:nvGraphicFramePr>
          <p:cNvPr id="24626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662105"/>
              </p:ext>
            </p:extLst>
          </p:nvPr>
        </p:nvGraphicFramePr>
        <p:xfrm>
          <a:off x="0" y="1412875"/>
          <a:ext cx="9144000" cy="3600301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DERSLER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DERS SAATİ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38">
                <a:tc rowSpan="3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Din, Ahlak</a:t>
                      </a:r>
                    </a:p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 Değerler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Kur'an-ı Kerim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Peygamberimizin Hayatı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6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Temel Dini Bilgiler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638">
                <a:tc rowSpan="3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Dil ve Anlatım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Okuma Becerileri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6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Yazarlık ve Yazma Becerileri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6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Yaşayan Diller ve Lehçeler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5298"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Yabancı Dil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Yabancı Dil (BKK ile Kabul Edilen Diller)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Times New Roman" pitchFamily="18" charset="0"/>
              </a:rPr>
              <a:t>Seçmeli Dersler</a:t>
            </a:r>
          </a:p>
        </p:txBody>
      </p:sp>
      <p:graphicFrame>
        <p:nvGraphicFramePr>
          <p:cNvPr id="25661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672869"/>
              </p:ext>
            </p:extLst>
          </p:nvPr>
        </p:nvGraphicFramePr>
        <p:xfrm>
          <a:off x="0" y="1268413"/>
          <a:ext cx="9144000" cy="4526917"/>
        </p:xfrm>
        <a:graphic>
          <a:graphicData uri="http://schemas.openxmlformats.org/drawingml/2006/table">
            <a:tbl>
              <a:tblPr/>
              <a:tblGrid>
                <a:gridCol w="1860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8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3438"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ALAN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DERSLER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DERS SAATİ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263">
                <a:tc rowSpan="2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Fen Bilimleri</a:t>
                      </a:r>
                    </a:p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 Matematik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Bilim Uygulamaları (4)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Matematik Uygulamaları (4)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263">
                <a:tc rowSpan="5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Sanat ve Spor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Görsel Sanatlar ( Resim, Geleneksel Sanatlar, Plastik Sanatlar vb.)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6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Müzik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Spor ve Fiziki Etkinlikler (Alanlara göre modüller oluşturulacaktır.)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Drama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Zeka Oyunları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263">
                <a:tc rowSpan="2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Sosyal Bilimler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Halk kültürü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Şehrimiz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675">
                <a:tc gridSpan="2">
                  <a:txBody>
                    <a:bodyPr/>
                    <a:lstStyle/>
                    <a:p>
                      <a:pPr marL="419100" marR="0" lvl="0" indent="-3825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Seçilebilecek Ders Saati Sayısı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/>
          <a:lstStyle/>
          <a:p>
            <a:pPr eaLnBrk="1" hangingPunct="1"/>
            <a:r>
              <a:rPr lang="tr-TR" sz="4200" b="1" dirty="0" smtClean="0">
                <a:latin typeface="Times New Roman" pitchFamily="18" charset="0"/>
              </a:rPr>
              <a:t>ÇEVREMİZDEKİ ORTAOKULLAR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tr-TR" sz="3600" dirty="0" smtClean="0"/>
              <a:t>TAM GÜN EĞİTİM-ÖĞRETİM (SABAHTAN DÖRT DERS ÖĞLE ARASI BİR SAAT ÖĞLEDEN SONRA ÜÇ DERS) YAPILIYOR.</a:t>
            </a:r>
          </a:p>
          <a:p>
            <a:pPr eaLnBrk="1" hangingPunct="1"/>
            <a:r>
              <a:rPr lang="tr-TR" sz="3600" dirty="0" smtClean="0"/>
              <a:t>HAFTA SONU VEYA HAFTA İÇİ YETİŞTİRME KURSLARI AÇILIYOR.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7434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ctr"/>
            <a:r>
              <a:rPr lang="tr-TR" b="1" dirty="0" smtClean="0"/>
              <a:t>ÇEVREMİZDEKİ ORTAOKULLAR</a:t>
            </a:r>
            <a:endParaRPr lang="tr-TR" b="1" dirty="0"/>
          </a:p>
        </p:txBody>
      </p:sp>
      <p:graphicFrame>
        <p:nvGraphicFramePr>
          <p:cNvPr id="5" name="Tablo Yer Tutucusu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17993455"/>
              </p:ext>
            </p:extLst>
          </p:nvPr>
        </p:nvGraphicFramePr>
        <p:xfrm>
          <a:off x="179510" y="1196752"/>
          <a:ext cx="871297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8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4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21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30296">
                <a:tc>
                  <a:txBody>
                    <a:bodyPr/>
                    <a:lstStyle/>
                    <a:p>
                      <a:r>
                        <a:rPr lang="tr-TR" dirty="0" smtClean="0"/>
                        <a:t>OKULLAR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ÇAĞATAY ULUÇAY ORTAOKULU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MEHMET SUPHİ EGEMEN ORTAOKULU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SARUHANBEY ORTAOKULU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2717">
                <a:tc>
                  <a:txBody>
                    <a:bodyPr/>
                    <a:lstStyle/>
                    <a:p>
                      <a:r>
                        <a:rPr lang="tr-TR" dirty="0" smtClean="0"/>
                        <a:t>5. SINIF MEVCUT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210 ÖĞRENCİ</a:t>
                      </a:r>
                    </a:p>
                    <a:p>
                      <a:r>
                        <a:rPr lang="tr-TR" baseline="0" dirty="0" smtClean="0"/>
                        <a:t>7 ŞUBE</a:t>
                      </a:r>
                    </a:p>
                    <a:p>
                      <a:r>
                        <a:rPr lang="tr-TR" baseline="0" dirty="0" smtClean="0"/>
                        <a:t>ORT: 30 KİŞİ</a:t>
                      </a:r>
                    </a:p>
                    <a:p>
                      <a:r>
                        <a:rPr lang="tr-TR" baseline="0" dirty="0" smtClean="0"/>
                        <a:t>(1 DİL)= 30</a:t>
                      </a:r>
                    </a:p>
                    <a:p>
                      <a:r>
                        <a:rPr lang="tr-TR" baseline="0" dirty="0" smtClean="0"/>
                        <a:t>(1BİLİM TEK)=30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170 ÖĞRENCİ</a:t>
                      </a:r>
                    </a:p>
                    <a:p>
                      <a:r>
                        <a:rPr lang="tr-TR" dirty="0" smtClean="0"/>
                        <a:t>6 ŞUBE</a:t>
                      </a:r>
                    </a:p>
                    <a:p>
                      <a:r>
                        <a:rPr lang="tr-TR" dirty="0" smtClean="0"/>
                        <a:t>ORT: 28 KİŞİ</a:t>
                      </a:r>
                    </a:p>
                    <a:p>
                      <a:r>
                        <a:rPr lang="tr-TR" dirty="0" smtClean="0"/>
                        <a:t>(2 DİL)=</a:t>
                      </a:r>
                      <a:r>
                        <a:rPr lang="tr-TR" baseline="0" dirty="0" smtClean="0"/>
                        <a:t> 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177 ÖĞRENCİ</a:t>
                      </a:r>
                    </a:p>
                    <a:p>
                      <a:r>
                        <a:rPr lang="tr-TR" dirty="0" smtClean="0"/>
                        <a:t>7 ŞUBE</a:t>
                      </a:r>
                    </a:p>
                    <a:p>
                      <a:r>
                        <a:rPr lang="tr-TR" dirty="0" smtClean="0"/>
                        <a:t>ORT:</a:t>
                      </a:r>
                      <a:r>
                        <a:rPr lang="tr-TR" baseline="0" dirty="0" smtClean="0"/>
                        <a:t> 25 KİŞİ</a:t>
                      </a:r>
                    </a:p>
                    <a:p>
                      <a:r>
                        <a:rPr lang="tr-TR" dirty="0" smtClean="0"/>
                        <a:t>(3 DİL)=90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595">
                <a:tc>
                  <a:txBody>
                    <a:bodyPr/>
                    <a:lstStyle/>
                    <a:p>
                      <a:r>
                        <a:rPr lang="tr-TR" dirty="0" smtClean="0"/>
                        <a:t>GEÇEN </a:t>
                      </a:r>
                    </a:p>
                    <a:p>
                      <a:r>
                        <a:rPr lang="tr-TR" dirty="0" smtClean="0"/>
                        <a:t>YIL MEZUNLAR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233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ÖĞRENCİ</a:t>
                      </a:r>
                    </a:p>
                    <a:p>
                      <a:r>
                        <a:rPr lang="tr-TR" dirty="0" smtClean="0"/>
                        <a:t>FEN LİS: 8</a:t>
                      </a:r>
                    </a:p>
                    <a:p>
                      <a:r>
                        <a:rPr lang="tr-TR" dirty="0" smtClean="0"/>
                        <a:t>SOSYAL BİL: 6</a:t>
                      </a:r>
                    </a:p>
                    <a:p>
                      <a:r>
                        <a:rPr lang="tr-TR" dirty="0" smtClean="0"/>
                        <a:t>ANA. LİS: 23</a:t>
                      </a:r>
                    </a:p>
                    <a:p>
                      <a:r>
                        <a:rPr lang="tr-TR" dirty="0" smtClean="0"/>
                        <a:t>DİĞER : 196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182 ÖĞRENCİ</a:t>
                      </a:r>
                    </a:p>
                    <a:p>
                      <a:r>
                        <a:rPr lang="tr-TR" dirty="0" smtClean="0"/>
                        <a:t>FEN LİS: 8</a:t>
                      </a:r>
                    </a:p>
                    <a:p>
                      <a:r>
                        <a:rPr lang="tr-TR" dirty="0" smtClean="0"/>
                        <a:t>SOSYAL BİL:</a:t>
                      </a:r>
                      <a:r>
                        <a:rPr lang="tr-TR" baseline="0" dirty="0" smtClean="0"/>
                        <a:t> 5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ANA LİS: 6</a:t>
                      </a:r>
                    </a:p>
                    <a:p>
                      <a:r>
                        <a:rPr lang="tr-TR" dirty="0" smtClean="0"/>
                        <a:t>MES</a:t>
                      </a:r>
                      <a:r>
                        <a:rPr lang="tr-TR" baseline="0" dirty="0" smtClean="0"/>
                        <a:t> LİS: 14</a:t>
                      </a:r>
                    </a:p>
                    <a:p>
                      <a:r>
                        <a:rPr lang="tr-TR" baseline="0" dirty="0" smtClean="0"/>
                        <a:t>DİĞER</a:t>
                      </a:r>
                      <a:r>
                        <a:rPr lang="tr-TR" baseline="0" smtClean="0"/>
                        <a:t>: 149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135 ÖĞRENCİ</a:t>
                      </a:r>
                    </a:p>
                    <a:p>
                      <a:r>
                        <a:rPr lang="tr-TR" dirty="0" smtClean="0"/>
                        <a:t>FEN LİS: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SOSYAL BİL:</a:t>
                      </a:r>
                      <a:r>
                        <a:rPr lang="tr-TR" baseline="0" dirty="0" smtClean="0"/>
                        <a:t> 2</a:t>
                      </a:r>
                    </a:p>
                    <a:p>
                      <a:r>
                        <a:rPr lang="tr-TR" baseline="0" dirty="0" smtClean="0"/>
                        <a:t>ANA LİS: 4</a:t>
                      </a:r>
                    </a:p>
                    <a:p>
                      <a:r>
                        <a:rPr lang="tr-TR" baseline="0" dirty="0" smtClean="0"/>
                        <a:t>DİĞER: 126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027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ctr"/>
            <a:r>
              <a:rPr lang="tr-TR" b="1" dirty="0" smtClean="0"/>
              <a:t>İMAM-HATİP  ORTAOKULLARI</a:t>
            </a:r>
            <a:endParaRPr lang="tr-TR" b="1" dirty="0"/>
          </a:p>
        </p:txBody>
      </p:sp>
      <p:graphicFrame>
        <p:nvGraphicFramePr>
          <p:cNvPr id="5" name="Tablo Yer Tutucusu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50413207"/>
              </p:ext>
            </p:extLst>
          </p:nvPr>
        </p:nvGraphicFramePr>
        <p:xfrm>
          <a:off x="179511" y="1196752"/>
          <a:ext cx="8640961" cy="5318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30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9707">
                <a:tc>
                  <a:txBody>
                    <a:bodyPr/>
                    <a:lstStyle/>
                    <a:p>
                      <a:r>
                        <a:rPr lang="tr-TR" dirty="0" smtClean="0"/>
                        <a:t>OKULLAR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AHMET YESEVİ İMAM-HATİP ORTAOKULU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CELALETTİN</a:t>
                      </a:r>
                      <a:r>
                        <a:rPr lang="tr-TR" baseline="0" dirty="0" smtClean="0"/>
                        <a:t> ÖKTEN İMAM-HATİP ORTAOKULU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7467">
                <a:tc>
                  <a:txBody>
                    <a:bodyPr/>
                    <a:lstStyle/>
                    <a:p>
                      <a:r>
                        <a:rPr lang="tr-TR" dirty="0" smtClean="0"/>
                        <a:t>5. SINIF MEVCUT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150 ÖĞRENCİ</a:t>
                      </a:r>
                    </a:p>
                    <a:p>
                      <a:r>
                        <a:rPr lang="tr-TR" dirty="0" smtClean="0"/>
                        <a:t>6 ŞUBE</a:t>
                      </a:r>
                    </a:p>
                    <a:p>
                      <a:r>
                        <a:rPr lang="tr-TR" dirty="0" smtClean="0"/>
                        <a:t>ORT: 25 KİŞİ</a:t>
                      </a:r>
                    </a:p>
                    <a:p>
                      <a:r>
                        <a:rPr lang="tr-TR" dirty="0" smtClean="0"/>
                        <a:t>Kabul sınavı var.</a:t>
                      </a:r>
                      <a:r>
                        <a:rPr lang="tr-TR" baseline="0" dirty="0" smtClean="0"/>
                        <a:t> Yemekhanesi var. (15 </a:t>
                      </a:r>
                      <a:r>
                        <a:rPr lang="tr-TR" baseline="0" dirty="0" err="1" smtClean="0"/>
                        <a:t>tl</a:t>
                      </a:r>
                      <a:r>
                        <a:rPr lang="tr-TR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155 ÖĞRENCİ</a:t>
                      </a:r>
                    </a:p>
                    <a:p>
                      <a:r>
                        <a:rPr lang="tr-TR" dirty="0" smtClean="0"/>
                        <a:t>5 ŞUBE</a:t>
                      </a:r>
                    </a:p>
                    <a:p>
                      <a:r>
                        <a:rPr lang="tr-TR" dirty="0" smtClean="0"/>
                        <a:t>ORT: 26</a:t>
                      </a:r>
                    </a:p>
                    <a:p>
                      <a:r>
                        <a:rPr lang="tr-TR" dirty="0" smtClean="0"/>
                        <a:t>2 İNG. 1 ARAPÇA.</a:t>
                      </a:r>
                      <a:r>
                        <a:rPr lang="tr-TR" baseline="0" dirty="0" smtClean="0"/>
                        <a:t> TAM GÜN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1947">
                <a:tc>
                  <a:txBody>
                    <a:bodyPr/>
                    <a:lstStyle/>
                    <a:p>
                      <a:r>
                        <a:rPr lang="tr-TR" dirty="0" smtClean="0"/>
                        <a:t>GEÇEN </a:t>
                      </a:r>
                    </a:p>
                    <a:p>
                      <a:r>
                        <a:rPr lang="tr-TR" dirty="0" smtClean="0"/>
                        <a:t>YIL MEZUNLAR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125 ÖĞRENCİ</a:t>
                      </a:r>
                    </a:p>
                    <a:p>
                      <a:r>
                        <a:rPr lang="tr-TR" dirty="0" smtClean="0"/>
                        <a:t>FEN LİS: 4 </a:t>
                      </a:r>
                    </a:p>
                    <a:p>
                      <a:r>
                        <a:rPr lang="tr-TR" dirty="0" smtClean="0"/>
                        <a:t>SOSYAL BİLİMLER: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Erkek</a:t>
                      </a:r>
                      <a:r>
                        <a:rPr lang="tr-TR" baseline="0" dirty="0" smtClean="0"/>
                        <a:t> Proje AİHL</a:t>
                      </a:r>
                      <a:r>
                        <a:rPr lang="tr-TR" dirty="0" smtClean="0"/>
                        <a:t>: 3</a:t>
                      </a:r>
                      <a:endParaRPr lang="tr-T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Kız Proje AİHL: 15</a:t>
                      </a:r>
                    </a:p>
                    <a:p>
                      <a:r>
                        <a:rPr lang="tr-TR" baseline="0" dirty="0" smtClean="0"/>
                        <a:t>ANA LİS: 1</a:t>
                      </a:r>
                    </a:p>
                    <a:p>
                      <a:r>
                        <a:rPr lang="tr-TR" baseline="0" dirty="0" smtClean="0"/>
                        <a:t>MES. LİS: 2 </a:t>
                      </a:r>
                    </a:p>
                    <a:p>
                      <a:r>
                        <a:rPr lang="tr-TR" baseline="0" dirty="0" smtClean="0"/>
                        <a:t>DİĞER: 98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106 ÖĞRENCİ</a:t>
                      </a:r>
                    </a:p>
                    <a:p>
                      <a:r>
                        <a:rPr lang="tr-TR" dirty="0" smtClean="0"/>
                        <a:t>FEN LİS: 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Erkek</a:t>
                      </a:r>
                      <a:r>
                        <a:rPr lang="tr-TR" baseline="0" dirty="0" smtClean="0"/>
                        <a:t> Proje AİHL</a:t>
                      </a:r>
                      <a:r>
                        <a:rPr lang="tr-TR" dirty="0" smtClean="0"/>
                        <a:t>: 14</a:t>
                      </a:r>
                      <a:endParaRPr lang="tr-T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Kız Proje AİHL: 21</a:t>
                      </a:r>
                    </a:p>
                    <a:p>
                      <a:r>
                        <a:rPr lang="tr-TR" baseline="0" dirty="0" smtClean="0"/>
                        <a:t>ANA LİS: 4</a:t>
                      </a:r>
                    </a:p>
                    <a:p>
                      <a:r>
                        <a:rPr lang="tr-TR" baseline="0" dirty="0" smtClean="0"/>
                        <a:t>MES. LİS: 11 </a:t>
                      </a:r>
                    </a:p>
                    <a:p>
                      <a:r>
                        <a:rPr lang="tr-TR" baseline="0" dirty="0" smtClean="0"/>
                        <a:t>DİĞER: 53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8207375" cy="1470025"/>
          </a:xfrm>
        </p:spPr>
        <p:txBody>
          <a:bodyPr/>
          <a:lstStyle/>
          <a:p>
            <a:pPr eaLnBrk="1" hangingPunct="1"/>
            <a:r>
              <a:rPr lang="tr-TR" sz="4200" dirty="0" smtClean="0">
                <a:latin typeface="Times New Roman" pitchFamily="18" charset="0"/>
                <a:sym typeface="Wingdings" pitchFamily="2" charset="2"/>
              </a:rPr>
              <a:t>Ortaokulda tüm çocuklarımıza başarılarının devamını dileriz…</a:t>
            </a:r>
            <a:br>
              <a:rPr lang="tr-TR" sz="4200" dirty="0" smtClean="0">
                <a:latin typeface="Times New Roman" pitchFamily="18" charset="0"/>
                <a:sym typeface="Wingdings" pitchFamily="2" charset="2"/>
              </a:rPr>
            </a:br>
            <a:r>
              <a:rPr lang="tr-TR" sz="4200" dirty="0" smtClean="0">
                <a:latin typeface="Times New Roman" pitchFamily="18" charset="0"/>
                <a:sym typeface="Wingdings" pitchFamily="2" charset="2"/>
              </a:rPr>
              <a:t/>
            </a:r>
            <a:br>
              <a:rPr lang="tr-TR" sz="4200" dirty="0" smtClean="0">
                <a:latin typeface="Times New Roman" pitchFamily="18" charset="0"/>
                <a:sym typeface="Wingdings" pitchFamily="2" charset="2"/>
              </a:rPr>
            </a:br>
            <a:r>
              <a:rPr lang="tr-TR" sz="4200" dirty="0" smtClean="0">
                <a:latin typeface="Times New Roman" pitchFamily="18" charset="0"/>
              </a:rPr>
              <a:t>Dinlediğiniz için teşekkürler </a:t>
            </a:r>
            <a:r>
              <a:rPr lang="tr-TR" sz="4200" dirty="0" smtClean="0">
                <a:latin typeface="Times New Roman" pitchFamily="18" charset="0"/>
                <a:sym typeface="Wingdings" pitchFamily="2" charset="2"/>
              </a:rPr>
              <a:t>  </a:t>
            </a:r>
          </a:p>
        </p:txBody>
      </p:sp>
      <p:sp>
        <p:nvSpPr>
          <p:cNvPr id="53250" name="Rectangle 8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marL="36513" eaLnBrk="1" hangingPunct="1"/>
            <a:r>
              <a:rPr lang="tr-TR" dirty="0" err="1" smtClean="0"/>
              <a:t>Müfitcan</a:t>
            </a:r>
            <a:r>
              <a:rPr lang="tr-TR" dirty="0" smtClean="0"/>
              <a:t> </a:t>
            </a:r>
            <a:r>
              <a:rPr lang="tr-TR" dirty="0"/>
              <a:t>ÖZKÖYLÜ</a:t>
            </a:r>
          </a:p>
          <a:p>
            <a:pPr marL="36513" eaLnBrk="1" hangingPunct="1"/>
            <a:r>
              <a:rPr lang="tr-TR" dirty="0">
                <a:latin typeface="Times New Roman" pitchFamily="18" charset="0"/>
              </a:rPr>
              <a:t>CUMHURİYET İLKOKULU </a:t>
            </a:r>
          </a:p>
          <a:p>
            <a:pPr marL="36513" eaLnBrk="1" hangingPunct="1"/>
            <a:r>
              <a:rPr lang="tr-TR" dirty="0">
                <a:latin typeface="Times New Roman" pitchFamily="18" charset="0"/>
              </a:rPr>
              <a:t>REHBERLİK SERVİSİ</a:t>
            </a:r>
          </a:p>
          <a:p>
            <a:pPr marL="36513" algn="r" eaLnBrk="1" hangingPunct="1"/>
            <a:endParaRPr lang="tr-TR" dirty="0" smtClean="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</a:rPr>
              <a:t>Artık büyüyor(</a:t>
            </a:r>
            <a:r>
              <a:rPr lang="tr-TR" b="1" dirty="0" err="1" smtClean="0">
                <a:latin typeface="Times New Roman" pitchFamily="18" charset="0"/>
              </a:rPr>
              <a:t>lar</a:t>
            </a:r>
            <a:r>
              <a:rPr lang="tr-TR" b="1" dirty="0" smtClean="0">
                <a:latin typeface="Times New Roman" pitchFamily="18" charset="0"/>
              </a:rPr>
              <a:t>)</a:t>
            </a:r>
            <a:r>
              <a:rPr lang="tr-TR" b="1" dirty="0" err="1" smtClean="0">
                <a:latin typeface="Times New Roman" pitchFamily="18" charset="0"/>
              </a:rPr>
              <a:t>sunuz</a:t>
            </a:r>
            <a:r>
              <a:rPr lang="tr-TR" b="1" dirty="0" smtClean="0">
                <a:latin typeface="Times New Roman" pitchFamily="18" charset="0"/>
              </a:rPr>
              <a:t>!</a:t>
            </a:r>
          </a:p>
        </p:txBody>
      </p:sp>
      <p:sp>
        <p:nvSpPr>
          <p:cNvPr id="16386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Ortaokul dönemi ergenliğe ilk adımı attıkları dönem olacak.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İlk başlarda kız öğrenciler erkek öğrencilere göre fiziki olarak daha çabuk gelişecek.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Boylar ve kilo artmaya başlayacak.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Bedenlerde önemli değişimler yaşanmaya başlayacak.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dirty="0" smtClean="0"/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b="1" dirty="0" smtClean="0"/>
              <a:t>ŞAŞIRMAYIN ve KORKMAYIN!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latin typeface="Times New Roman" pitchFamily="18" charset="0"/>
              </a:rPr>
              <a:t>Bundan sonra sadece sınıf öğretmeni yok!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395288" y="4797425"/>
            <a:ext cx="6994525" cy="2260600"/>
          </a:xfrm>
        </p:spPr>
        <p:txBody>
          <a:bodyPr/>
          <a:lstStyle/>
          <a:p>
            <a:pPr eaLnBrk="1" hangingPunct="1"/>
            <a:r>
              <a:rPr lang="tr-TR" smtClean="0"/>
              <a:t>Her ders için ilgili branş öğretmenleri derslerinize girecek.</a:t>
            </a:r>
          </a:p>
          <a:p>
            <a:pPr eaLnBrk="1" hangingPunct="1"/>
            <a:r>
              <a:rPr lang="tr-TR" smtClean="0"/>
              <a:t>Bunlardan yalnızca bir tanesi sizin sınıf öğretmeniniz olacak.</a:t>
            </a:r>
          </a:p>
        </p:txBody>
      </p:sp>
      <p:pic>
        <p:nvPicPr>
          <p:cNvPr id="17411" name="Picture 4" descr="ilkogretim-haftasi-resiml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25538"/>
            <a:ext cx="4608513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Times New Roman" pitchFamily="18" charset="0"/>
              </a:rPr>
              <a:t>Haftalık ders sayısı artıyor !</a:t>
            </a:r>
          </a:p>
        </p:txBody>
      </p:sp>
      <p:graphicFrame>
        <p:nvGraphicFramePr>
          <p:cNvPr id="14379" name="Group 43"/>
          <p:cNvGraphicFramePr>
            <a:graphicFrameLocks noGrp="1"/>
          </p:cNvGraphicFramePr>
          <p:nvPr>
            <p:ph idx="1"/>
          </p:nvPr>
        </p:nvGraphicFramePr>
        <p:xfrm>
          <a:off x="0" y="1412875"/>
          <a:ext cx="9144000" cy="5229227"/>
        </p:xfrm>
        <a:graphic>
          <a:graphicData uri="http://schemas.openxmlformats.org/drawingml/2006/table">
            <a:tbl>
              <a:tblPr/>
              <a:tblGrid>
                <a:gridCol w="4573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0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9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1-2-3-4. SINIF HAFTALIK DERS ÇİZELGESİ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PAZARTESİ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SALI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ÇARŞAMBA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PERŞEMBE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CUMA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5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5-6-7-8. SINIF HAFTALIK DERS ÇİZELGESİ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PAZARTESİ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SALI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ÇARŞAMBA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PERŞEMBE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CUMA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DERS</a:t>
                      </a:r>
                    </a:p>
                  </a:txBody>
                  <a:tcPr marL="82973" marR="82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28998"/>
          </a:xfrm>
        </p:spPr>
        <p:txBody>
          <a:bodyPr/>
          <a:lstStyle/>
          <a:p>
            <a:pPr eaLnBrk="1" hangingPunct="1"/>
            <a:r>
              <a:rPr lang="tr-TR" sz="4200" b="1" dirty="0" smtClean="0">
                <a:latin typeface="Times New Roman" pitchFamily="18" charset="0"/>
              </a:rPr>
              <a:t>5. Sınıfta hangi dersler olacak?</a:t>
            </a:r>
          </a:p>
        </p:txBody>
      </p:sp>
      <p:graphicFrame>
        <p:nvGraphicFramePr>
          <p:cNvPr id="30890" name="Group 17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772379"/>
              </p:ext>
            </p:extLst>
          </p:nvPr>
        </p:nvGraphicFramePr>
        <p:xfrm>
          <a:off x="0" y="1268413"/>
          <a:ext cx="9144000" cy="5397500"/>
        </p:xfrm>
        <a:graphic>
          <a:graphicData uri="http://schemas.openxmlformats.org/drawingml/2006/table">
            <a:tbl>
              <a:tblPr/>
              <a:tblGrid>
                <a:gridCol w="4636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0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7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DERS ADI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Haftalık Ders Saati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Dönemlik Sınav Sayısı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Türkçe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Matematik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Fen Bilimleri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Sosyal Bilgiler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Yabancı Dil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Din Kültürü ve Ahlak Bilgisi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Görsel Sanatlar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Müzik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Beden Eğitimi ve Spor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Bilişim Teknolojileri ve Yazılım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Seçmeli Ders 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tr-TR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Seçmeli Ders 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Seçmeli Ders 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419100" marR="0" lvl="0" indent="-3825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Times New Roman" pitchFamily="18" charset="0"/>
              </a:rPr>
              <a:t>İmam Hatip Ortaokulu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Normal ortaokul müfredatına ek olarak dini ve ahlaki eğitim veren okullardır.</a:t>
            </a:r>
          </a:p>
          <a:p>
            <a:pPr eaLnBrk="1" hangingPunct="1"/>
            <a:r>
              <a:rPr lang="tr-TR" smtClean="0"/>
              <a:t>Diğer ortaokullardaki derslerle birlikte Kuran’ı Kerim, Arapça, Hz. Muhammed’in Hayatı ve Temel Dini Bilgiler dersleri verilmektedir.</a:t>
            </a:r>
          </a:p>
          <a:p>
            <a:pPr eaLnBrk="1" hangingPunct="1"/>
            <a:r>
              <a:rPr lang="tr-TR" smtClean="0"/>
              <a:t>Haftada 36 ders saati vardır.</a:t>
            </a:r>
          </a:p>
          <a:p>
            <a:pPr eaLnBrk="1" hangingPunct="1"/>
            <a:r>
              <a:rPr lang="tr-TR" smtClean="0"/>
              <a:t>İmam Hatip Liselerine ya da diğer liselere geçiş mevcuttur.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1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675687" cy="476250"/>
          </a:xfrm>
        </p:spPr>
        <p:txBody>
          <a:bodyPr/>
          <a:lstStyle/>
          <a:p>
            <a:pPr eaLnBrk="1" hangingPunct="1"/>
            <a:r>
              <a:rPr lang="tr-TR" sz="2900" b="1" smtClean="0">
                <a:latin typeface="Times New Roman" pitchFamily="18" charset="0"/>
              </a:rPr>
              <a:t>İmam Hatip Ortaokulunda hangi dersler var?</a:t>
            </a:r>
          </a:p>
        </p:txBody>
      </p:sp>
      <p:graphicFrame>
        <p:nvGraphicFramePr>
          <p:cNvPr id="22595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289945"/>
              </p:ext>
            </p:extLst>
          </p:nvPr>
        </p:nvGraphicFramePr>
        <p:xfrm>
          <a:off x="0" y="908050"/>
          <a:ext cx="9144000" cy="5391785"/>
        </p:xfrm>
        <a:graphic>
          <a:graphicData uri="http://schemas.openxmlformats.org/drawingml/2006/table">
            <a:tbl>
              <a:tblPr/>
              <a:tblGrid>
                <a:gridCol w="471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7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 ADI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Haftalık Ders Saati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Dönemlik Sınav Sayısı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Türkçe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Fen Bilimleri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Sosyal Bilgiler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Yabancı Dil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Din Kültürü ve Ahlak Bilgisi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Görsel Sanatlar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Müzik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Beden Eğitimi ve Spor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Bilişim Teknolojileri ve Yazılım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Kur'an-ı Kerim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Arapça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Hz. Muhammed'in Hayatı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19100" marR="0" lvl="0" indent="-382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Seçmeli Ders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419100" marR="0" lvl="0" indent="-3825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382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ctr" eaLnBrk="1" hangingPunct="1"/>
            <a:r>
              <a:rPr lang="tr-TR" sz="4200" b="1" dirty="0" smtClean="0">
                <a:latin typeface="Times New Roman" pitchFamily="18" charset="0"/>
              </a:rPr>
              <a:t>ORTAÖĞRETİME GEÇİŞ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tr-TR" sz="2600" dirty="0" smtClean="0"/>
              <a:t>8. sınıfta;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Türkçe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Matematik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Fen Bilimleri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Sosyal Bilgiler (8. Sınıfta T.C. İnkılap Tarihi ve Atatürkçülük)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Yabancı Dil</a:t>
            </a:r>
          </a:p>
          <a:p>
            <a:pPr eaLnBrk="1" hangingPunct="1">
              <a:buFontTx/>
              <a:buChar char="-"/>
            </a:pPr>
            <a:r>
              <a:rPr lang="tr-TR" sz="2000" dirty="0" smtClean="0"/>
              <a:t>Din Kültürü ve Ahlak Bilgisi</a:t>
            </a:r>
          </a:p>
          <a:p>
            <a:pPr marL="36512" indent="0" eaLnBrk="1" hangingPunct="1">
              <a:buNone/>
            </a:pPr>
            <a:r>
              <a:rPr lang="tr-TR" sz="2000" dirty="0" smtClean="0"/>
              <a:t>DERLERİNDEN YAPILACAK OLAN SINAVA  GİRİLECEK. BU SINAVLA </a:t>
            </a:r>
          </a:p>
          <a:p>
            <a:pPr eaLnBrk="1" hangingPunct="1">
              <a:buFontTx/>
              <a:buChar char="-"/>
            </a:pPr>
            <a:r>
              <a:rPr lang="tr-TR" sz="2000" b="1" dirty="0" smtClean="0">
                <a:solidFill>
                  <a:srgbClr val="FF0000"/>
                </a:solidFill>
              </a:rPr>
              <a:t>FEN LİSELERİ</a:t>
            </a:r>
          </a:p>
          <a:p>
            <a:pPr eaLnBrk="1" hangingPunct="1">
              <a:buFontTx/>
              <a:buChar char="-"/>
            </a:pPr>
            <a:r>
              <a:rPr lang="tr-TR" sz="2000" b="1" dirty="0" smtClean="0">
                <a:solidFill>
                  <a:srgbClr val="FF0000"/>
                </a:solidFill>
              </a:rPr>
              <a:t>SOSYAL BİLİMLER LİSELERİ</a:t>
            </a:r>
          </a:p>
          <a:p>
            <a:pPr eaLnBrk="1" hangingPunct="1">
              <a:buFontTx/>
              <a:buChar char="-"/>
            </a:pPr>
            <a:r>
              <a:rPr lang="tr-TR" sz="2000" b="1" dirty="0" smtClean="0">
                <a:solidFill>
                  <a:srgbClr val="FF0000"/>
                </a:solidFill>
              </a:rPr>
              <a:t>PROJE OKULLARI</a:t>
            </a:r>
          </a:p>
          <a:p>
            <a:pPr eaLnBrk="1" hangingPunct="1">
              <a:buFontTx/>
              <a:buChar char="-"/>
            </a:pPr>
            <a:r>
              <a:rPr lang="tr-TR" sz="2000" b="1" dirty="0" smtClean="0">
                <a:solidFill>
                  <a:srgbClr val="FF0000"/>
                </a:solidFill>
              </a:rPr>
              <a:t>MESLEKİ VE TEKNİK EĞİTİM KURUMLARININ ANADOLU TEKNİK BÖLÜMLERİ</a:t>
            </a:r>
          </a:p>
          <a:p>
            <a:pPr eaLnBrk="1" hangingPunct="1">
              <a:buFontTx/>
              <a:buNone/>
            </a:pPr>
            <a:r>
              <a:rPr lang="tr-TR" sz="2000" dirty="0" smtClean="0"/>
              <a:t>	ÖĞRENCİ KABUL EDECEK.</a:t>
            </a:r>
            <a:endParaRPr 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b="1" dirty="0" smtClean="0">
                <a:latin typeface="Times New Roman" pitchFamily="18" charset="0"/>
              </a:rPr>
              <a:t>ORTAÖĞRETİME GEÇİŞ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BUNLARIN DIŞINDAKİ OKULLARA YERLEŞTİRMELER </a:t>
            </a:r>
            <a:r>
              <a:rPr lang="tr-TR" b="1" dirty="0" smtClean="0">
                <a:solidFill>
                  <a:srgbClr val="FF0000"/>
                </a:solidFill>
              </a:rPr>
              <a:t>ORTAOKUL BAŞARI PUANI (OBP) </a:t>
            </a:r>
            <a:r>
              <a:rPr lang="tr-TR" dirty="0" smtClean="0"/>
              <a:t>İLE LİSENİN KONTENJANINA VE MEZUN OLUNAN ORTAOKULUN EŞLEŞTİRİLDİĞİ LİSEYE GÖRE; ÖĞRENCİLERİN YAPACAĞI TERCİHLER DOĞRULTUSUNDA GERÇEKLEŞTİRİLECEKTİR.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52699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720</TotalTime>
  <Words>799</Words>
  <Application>Microsoft Office PowerPoint</Application>
  <PresentationFormat>Ekran Gösterisi (4:3)</PresentationFormat>
  <Paragraphs>278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Teknik</vt:lpstr>
      <vt:lpstr> İKİNCİ KADEMEYE (ORTAOKULA) GEÇİŞ</vt:lpstr>
      <vt:lpstr>Artık büyüyor(lar)sunuz!</vt:lpstr>
      <vt:lpstr>Bundan sonra sadece sınıf öğretmeni yok!</vt:lpstr>
      <vt:lpstr>Haftalık ders sayısı artıyor !</vt:lpstr>
      <vt:lpstr>5. Sınıfta hangi dersler olacak?</vt:lpstr>
      <vt:lpstr>İmam Hatip Ortaokulu</vt:lpstr>
      <vt:lpstr>İmam Hatip Ortaokulunda hangi dersler var?</vt:lpstr>
      <vt:lpstr>ORTAÖĞRETİME GEÇİŞ</vt:lpstr>
      <vt:lpstr>ORTAÖĞRETİME GEÇİŞ</vt:lpstr>
      <vt:lpstr>Seçmeli Dersler</vt:lpstr>
      <vt:lpstr>Seçmeli Dersler</vt:lpstr>
      <vt:lpstr>ÇEVREMİZDEKİ ORTAOKULLAR</vt:lpstr>
      <vt:lpstr>ÇEVREMİZDEKİ ORTAOKULLAR</vt:lpstr>
      <vt:lpstr>İMAM-HATİP  ORTAOKULLARI</vt:lpstr>
      <vt:lpstr>Ortaokulda tüm çocuklarımıza başarılarının devamını dileriz…  Dinlediğiniz için teşekkürler  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İKİNCİ KADEMEYE GEÇİŞ</dc:title>
  <dc:creator>Admin</dc:creator>
  <cp:lastModifiedBy>Windows Kullanıcısı</cp:lastModifiedBy>
  <cp:revision>74</cp:revision>
  <dcterms:modified xsi:type="dcterms:W3CDTF">2022-04-20T09:35:34Z</dcterms:modified>
</cp:coreProperties>
</file>